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57" r:id="rId10"/>
  </p:sldMasterIdLst>
  <p:notesMasterIdLst>
    <p:notesMasterId r:id="rId26"/>
  </p:notesMasterIdLst>
  <p:handoutMasterIdLst>
    <p:handoutMasterId r:id="rId27"/>
  </p:handoutMasterIdLst>
  <p:sldIdLst>
    <p:sldId id="256" r:id="rId11"/>
    <p:sldId id="272" r:id="rId12"/>
    <p:sldId id="259" r:id="rId13"/>
    <p:sldId id="264" r:id="rId14"/>
    <p:sldId id="258" r:id="rId15"/>
    <p:sldId id="263" r:id="rId16"/>
    <p:sldId id="265" r:id="rId17"/>
    <p:sldId id="260" r:id="rId18"/>
    <p:sldId id="261" r:id="rId19"/>
    <p:sldId id="271" r:id="rId20"/>
    <p:sldId id="270" r:id="rId21"/>
    <p:sldId id="267" r:id="rId22"/>
    <p:sldId id="266" r:id="rId23"/>
    <p:sldId id="268" r:id="rId24"/>
    <p:sldId id="269" r:id="rId25"/>
  </p:sldIdLst>
  <p:sldSz cx="9144000" cy="5715000" type="screen16x10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714" autoAdjust="0"/>
  </p:normalViewPr>
  <p:slideViewPr>
    <p:cSldViewPr>
      <p:cViewPr varScale="1">
        <p:scale>
          <a:sx n="86" d="100"/>
          <a:sy n="86" d="100"/>
        </p:scale>
        <p:origin x="-594" y="-7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58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r">
              <a:defRPr sz="1200"/>
            </a:lvl1pPr>
          </a:lstStyle>
          <a:p>
            <a:fld id="{F57125B3-75F3-4827-958D-4E1E595E00BC}" type="datetimeFigureOut">
              <a:rPr lang="en-US" smtClean="0"/>
              <a:t>5/24/2010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r">
              <a:defRPr sz="1200"/>
            </a:lvl1pPr>
          </a:lstStyle>
          <a:p>
            <a:fld id="{58C79796-F599-4BFA-AC19-2BBFB7E2CF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73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r">
              <a:defRPr sz="1200"/>
            </a:lvl1pPr>
          </a:lstStyle>
          <a:p>
            <a:fld id="{35C91E87-802D-466C-9C73-6A9002DE6B57}" type="datetimeFigureOut">
              <a:rPr lang="en-US" smtClean="0"/>
              <a:pPr/>
              <a:t>5/24/2010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696913"/>
            <a:ext cx="55753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7" tIns="46148" rIns="92297" bIns="4614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2297" tIns="46148" rIns="92297" bIns="4614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r">
              <a:defRPr sz="1200"/>
            </a:lvl1pPr>
          </a:lstStyle>
          <a:p>
            <a:fld id="{2932E827-DAC1-4853-B8C7-318BDB6EFE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27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92EF10-8825-4719-96D0-F09F42F2480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696913"/>
            <a:ext cx="55753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2E827-DAC1-4853-B8C7-318BDB6EFE5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103E9-7C23-4E65-AEAF-63E9A48A4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B2E5D-617A-4420-B210-07FD6D71CC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25397"/>
            <a:ext cx="9067800" cy="5741061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92E90-7CDC-4FA9-8B77-001AA06878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587500"/>
            <a:ext cx="4953000" cy="260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1714500"/>
            <a:ext cx="4801394" cy="2350823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75355"/>
            <a:ext cx="4419600" cy="1333606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111500"/>
            <a:ext cx="4419600" cy="8890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EFBA48-BFDC-4397-85BA-9CB5AA702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25398"/>
            <a:ext cx="9067799" cy="403860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3592640"/>
            <a:ext cx="9144000" cy="1587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3656140"/>
            <a:ext cx="914400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5115317"/>
            <a:ext cx="914400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684470"/>
            <a:ext cx="8305800" cy="345541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3719640"/>
            <a:ext cx="8305800" cy="952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70B23-1A5F-4DC8-A173-3AC58941A5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4AB4A-607F-4710-B902-425D8044EB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41D8C-6A7A-4795-B35C-0B34B8B0E5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ED1FE-D71A-4E3D-A1A4-6F7BF7E872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27416-D0CD-4FD9-A6DF-827C452834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27542"/>
            <a:ext cx="548640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2CC38-568A-4362-86BF-D78D9C2E1C8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303020"/>
            <a:ext cx="2761488" cy="27609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379617" y="2684383"/>
            <a:ext cx="251460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42748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394462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84960"/>
            <a:ext cx="2377440" cy="11430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727960"/>
            <a:ext cx="2377440" cy="1143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17500"/>
            <a:ext cx="5562600" cy="4699000"/>
          </a:xfrm>
          <a:solidFill>
            <a:schemeClr val="bg2"/>
          </a:solidFill>
          <a:ln w="889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9230B-6D82-4554-AB86-C898738334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303020"/>
            <a:ext cx="2761488" cy="276098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379617" y="2684383"/>
            <a:ext cx="251460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42748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3944620"/>
            <a:ext cx="2651760" cy="1323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587500"/>
            <a:ext cx="2377440" cy="11430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2730500"/>
            <a:ext cx="2377440" cy="11430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7189-86DC-4B24-8C4A-886D6709D3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7D474D-83B7-4BFC-913C-F5FDC76C9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583D1-168C-4C1D-9B15-E819979D25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4472C-8AC6-4D9C-A7A7-FCD8F6964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85DF8-747D-4716-B138-5C9427ABF5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3194D-98B2-49C3-9D1B-D1885334D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2BE7D4-36E9-4B26-A0F3-D3CA424A7C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BD259-1160-4A40-A8ED-D15387AF0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D6FD1-625F-4F62-A5E3-8DBE2C6621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14585D-A994-453A-A27A-3AF5A0ABB5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4AD4B-1C18-4631-924A-63A4FE96F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0B8E8-6E0C-494D-809E-26340D34E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48A49-E537-4323-BA15-302844712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4E76E-815C-427E-9A0B-92EB65624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71500"/>
            <a:ext cx="2057400" cy="45336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71500"/>
            <a:ext cx="6019800" cy="45336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5D47E-EAB5-4F60-B40F-AB2D72DE49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7524C-7157-45D0-8029-5E4730B117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DA87F-CA1D-4097-A432-2C77B7B0D5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869E1-90D9-4260-ACAA-28B3AF72E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CC009-9FE0-41C8-9124-4DAA105820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EE7D8-46D5-4077-A5E6-5EC724925E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BF2D9-D4E8-4A35-9005-7759F55570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871379-27A8-44CA-B95B-C4F55ABF5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4C1AF-83A0-40F4-BB41-50397B692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03546-D30C-4E47-BCC4-1C4C587A0E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D013A-D0F7-44CA-8B90-DA7BEF0B1D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94C3C-9E08-465E-B42E-B50442627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3200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3200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48312-18F2-4066-AA3C-252A36C21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C156A-4565-4D8F-828A-EF35ED48C5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28669-4F40-4AE5-A03B-61A5848C91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DB24D-D62B-4A71-8BF8-F16358DF9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4E8E79-687B-4344-AFCB-A7D0182954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0CEC2-270C-4E77-98FF-756E46F406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E3BEB-AF59-4174-8B74-0D25E63D5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3200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F3415-29B3-48C4-8043-53327DBA5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48B86-B971-4A24-BD83-752CAFBEA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8B1E9-A3D9-44CA-8083-79EE03B6AE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42563-82F4-45D3-B184-BD2409E27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7AE5E-7649-4FBB-BF87-8871F3AEDE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F84FA-67A8-4D11-A51F-D53C281AA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55194-C082-4E2C-A7C9-FBECEC630D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BC751-1009-4FBD-A89E-B3AA7579AF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C5444-E0A5-468A-8EE1-7617DB6DD9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DBC25-3A7A-4F65-86CF-87642205BC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5CF6E-FB90-4556-B52F-946457111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35B9D-F633-411B-9CFE-998C545E45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63FCF-26B7-4B3D-9512-FBE07B129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AF951F-54E9-417D-B5DA-BC33E880F5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17991D-BCC7-4B4A-90A0-3703923BDE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D9814-DC86-4218-A12B-7714659883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17564-999A-42BD-8990-859D62F999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71500"/>
            <a:ext cx="2057400" cy="45336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71500"/>
            <a:ext cx="6019800" cy="45336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D316D-5D1F-452F-8F21-0AD5C89BFE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82816-F720-44D4-B43E-550AD561C8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6ABA0-43EF-406B-AC3F-863BBF8B2C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CEAEC0-1B8D-4160-ABD6-447FE54AF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47E7A-E40B-450E-96C8-415F275649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EAA9B-1BC6-4E07-A1A4-6E017F0340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860DA-B838-4DA1-82C0-0B8C87AE36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E7B35-578C-4312-A97A-1C1CAB8F55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42F05-17F0-4DE5-B2AB-83C39EB7F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CAE93-9DAC-492D-B2EE-7B5D99A491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66CED-7C2F-44AB-BCA8-C9F814A68A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A502A-45AA-449D-9509-8B8BC0656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3200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3200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E9B92-5A17-4F6A-889C-0D08149C28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46D54-609D-487C-854C-AA0051A838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B20E9-12C3-4794-B2C6-E690E3B71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57340-E43C-4755-98B7-03CDECA25E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75F52-60EA-4448-A671-AE3B906A6B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4A57A-927D-45D4-BC9C-20FF410DA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12DC2-5BA7-40FC-97BF-80F5D6FF47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924C2-85AD-4D0D-8DBD-7B62D25F8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B9680-F50E-43F1-9D5D-39BD9C300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58FC8-273C-4546-8474-8BF87EEE34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A3220-2AD2-4775-A5AD-283D95AA0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2AB98-1774-4BFD-BF6D-C74A584B3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4D1F0-8082-4234-8C80-D715D6FDA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7FDF4-3474-4E0A-83A6-C3FF71F41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78F6F-5780-429F-AB0B-1F6D53EC82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29004-3DAC-4B6C-876D-886B57629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861841-C1C0-4CF9-846B-4A1D4A01E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8000"/>
            <a:ext cx="4038600" cy="33271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D4A98-6DB5-43C0-B60A-E5FAA59C8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0808D-0A08-437F-A5AD-D2F668DDE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E2E5E-39AA-4456-AD86-BD9FCEE47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52C6D-41D0-4775-A033-43E8F83BFA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9E246-CC2A-4CAF-94A1-71D4203FA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E5F37-50AD-4266-90C4-DED7EC7196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C3D97-31A8-4C51-A7D7-6C69332F1A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71500"/>
            <a:ext cx="2057400" cy="45336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71500"/>
            <a:ext cx="6019800" cy="45336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42CDF-FFCC-427D-AE28-E883E82E3C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192E90-7CDC-4FA9-8B77-001AA0687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E1A6D-16C6-4844-AAB3-061D4103FD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FBA48-BFDC-4397-85BA-9CB5AA702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70B23-1A5F-4DC8-A173-3AC58941A5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30500"/>
            <a:ext cx="4038600" cy="2374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4AB4A-607F-4710-B902-425D8044EB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41D8C-6A7A-4795-B35C-0B34B8B0E5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ED1FE-D71A-4E3D-A1A4-6F7BF7E872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27416-D0CD-4FD9-A6DF-827C452834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2CC38-568A-4362-86BF-D78D9C2E1C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9230B-6D82-4554-AB86-C898738334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A7189-86DC-4B24-8C4A-886D6709D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32001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32001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583D1-168C-4C1D-9B15-E819979D25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154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320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885F77-EBE3-41D9-AA86-FB5D658148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Handage AOE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14300"/>
            <a:ext cx="8869680" cy="548640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6034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5260340"/>
            <a:ext cx="3481754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6034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2885F77-EBE3-41D9-AA86-FB5D658148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8000"/>
            <a:ext cx="8229600" cy="332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B25ECB-866F-464A-A1E0-15209D94CE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30500"/>
            <a:ext cx="8229600" cy="237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991AFF-C049-4323-BA34-75E01BF168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8F58AC7-BE8A-486A-A359-31136C53D3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8000"/>
            <a:ext cx="8229600" cy="332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6D9482-1E7E-499E-BD2E-E4C04C7D59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30500"/>
            <a:ext cx="8229600" cy="237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E72DBB-2CCB-46EC-8DFC-3DBC46606A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3ADBDE-04AA-40C5-B046-CA08C8F7E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78000"/>
            <a:ext cx="8229600" cy="332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46B549-FAA2-42C6-B7BD-72F7FFD750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30500"/>
            <a:ext cx="8229600" cy="237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373D2E2-763A-4558-A523-61CB331640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Chapters 11 and 13 </a:t>
            </a:r>
            <a:r>
              <a:rPr lang="en-US" sz="3200" dirty="0"/>
              <a:t>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4"/>
            <a:ext cx="8229600" cy="18666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9) Describe </a:t>
            </a:r>
            <a:r>
              <a:rPr lang="en-US" dirty="0"/>
              <a:t>the benefits of speaking </a:t>
            </a:r>
            <a:r>
              <a:rPr lang="en-US" dirty="0" smtClean="0"/>
              <a:t>extemporaneously.  </a:t>
            </a:r>
            <a:r>
              <a:rPr lang="en-US" dirty="0"/>
              <a:t>What must you do to make this an effective delivery method</a:t>
            </a:r>
            <a:r>
              <a:rPr lang="en-US" dirty="0" smtClean="0"/>
              <a:t>?</a:t>
            </a:r>
            <a:endParaRPr lang="en-US" sz="24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43100"/>
            <a:ext cx="8229600" cy="3162036"/>
          </a:xfrm>
        </p:spPr>
        <p:txBody>
          <a:bodyPr>
            <a:normAutofit/>
          </a:bodyPr>
          <a:lstStyle/>
          <a:p>
            <a:r>
              <a:rPr lang="en-US" dirty="0"/>
              <a:t>Speaking extemporaneously is delivering a speech from notes or from a memorized outline.</a:t>
            </a:r>
          </a:p>
          <a:p>
            <a:r>
              <a:rPr lang="en-US" dirty="0"/>
              <a:t>You need to develop your speech’s content and organization in order to effectively speak extemporaneously.</a:t>
            </a:r>
          </a:p>
          <a:p>
            <a:r>
              <a:rPr lang="en-US" dirty="0"/>
              <a:t>It is also very important to know your audience.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10) Explain </a:t>
            </a:r>
            <a:r>
              <a:rPr lang="en-US" sz="2800" dirty="0"/>
              <a:t>the benefits and problems associated with speaking from a manuscript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Speaking from a manuscript entails delivering a speech from a text written word for word and practiced in advance.</a:t>
            </a:r>
          </a:p>
          <a:p>
            <a:pPr>
              <a:lnSpc>
                <a:spcPct val="80000"/>
              </a:lnSpc>
            </a:pPr>
            <a:r>
              <a:rPr lang="en-US" sz="2800"/>
              <a:t>This may increase confidence and will increase the ease of quoting the speech at a later time.</a:t>
            </a:r>
          </a:p>
          <a:p>
            <a:pPr>
              <a:lnSpc>
                <a:spcPct val="80000"/>
              </a:lnSpc>
            </a:pPr>
            <a:r>
              <a:rPr lang="en-US" sz="2800"/>
              <a:t>When writing the manuscript, it is important that it be conversational.  Otherwise, the delivery may not be effective.</a:t>
            </a:r>
          </a:p>
          <a:p>
            <a:pPr>
              <a:lnSpc>
                <a:spcPct val="80000"/>
              </a:lnSpc>
            </a:pPr>
            <a:r>
              <a:rPr lang="en-US" sz="2800"/>
              <a:t>This type of speaking takes a good deal of time to prepare, as much editing and practice are necessary.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11) Explain </a:t>
            </a:r>
            <a:r>
              <a:rPr lang="en-US" sz="3200" dirty="0"/>
              <a:t>the four principles of non-verbal communication</a:t>
            </a:r>
            <a:r>
              <a:rPr lang="en-US" sz="3200" dirty="0" smtClean="0"/>
              <a:t>.</a:t>
            </a:r>
            <a:endParaRPr lang="en-US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/>
              <a:t>Part of nonverbal communication is deliberate, while another part is unintentional.</a:t>
            </a:r>
          </a:p>
          <a:p>
            <a:r>
              <a:rPr lang="en-US" sz="2800"/>
              <a:t>Few nonverbal signals have universal meaning.</a:t>
            </a:r>
          </a:p>
          <a:p>
            <a:r>
              <a:rPr lang="en-US" sz="2800"/>
              <a:t>When a speaker’s verbal and nonverbal channels send conflicting messages, we tend to trust the nonverbal message.</a:t>
            </a:r>
          </a:p>
          <a:p>
            <a:r>
              <a:rPr lang="en-US" sz="2800"/>
              <a:t>The verbal message you intend may be overridden by other meanings people attach to your nonverbal communication.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12) What </a:t>
            </a:r>
            <a:r>
              <a:rPr lang="en-US" sz="2400" dirty="0"/>
              <a:t>is delivery?  How does it affect your speech’s message?  Give examples to illustrate your answer.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How you say your speech is the delivery.</a:t>
            </a:r>
          </a:p>
          <a:p>
            <a:pPr>
              <a:lnSpc>
                <a:spcPct val="90000"/>
              </a:lnSpc>
            </a:pPr>
            <a:r>
              <a:rPr lang="en-US"/>
              <a:t>Your delivery shapes your image as a speaker.</a:t>
            </a:r>
          </a:p>
          <a:p>
            <a:pPr>
              <a:lnSpc>
                <a:spcPct val="90000"/>
              </a:lnSpc>
            </a:pPr>
            <a:r>
              <a:rPr lang="en-US"/>
              <a:t>It also changes your message in subtle ways.</a:t>
            </a:r>
          </a:p>
          <a:p>
            <a:pPr>
              <a:lnSpc>
                <a:spcPct val="90000"/>
              </a:lnSpc>
            </a:pPr>
            <a:r>
              <a:rPr lang="en-US"/>
              <a:t>Strong delivery can mask weak content.</a:t>
            </a:r>
          </a:p>
          <a:p>
            <a:pPr>
              <a:lnSpc>
                <a:spcPct val="90000"/>
              </a:lnSpc>
            </a:pPr>
            <a:r>
              <a:rPr lang="en-US"/>
              <a:t>Weak delivery can undermine the impact of your ideas.</a:t>
            </a:r>
          </a:p>
          <a:p>
            <a:pPr>
              <a:lnSpc>
                <a:spcPct val="90000"/>
              </a:lnSpc>
            </a:pPr>
            <a:r>
              <a:rPr lang="en-US"/>
              <a:t>Strong delivery can enhance any speech.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1" dur="1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0" grpId="1"/>
      <p:bldP spid="4813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13) What </a:t>
            </a:r>
            <a:r>
              <a:rPr lang="en-US" sz="3200" dirty="0"/>
              <a:t>is impromptu speaking?  In what situations do people engage in it</a:t>
            </a:r>
            <a:r>
              <a:rPr lang="en-US" sz="3200" dirty="0" smtClean="0"/>
              <a:t>?</a:t>
            </a:r>
            <a:endParaRPr lang="en-US" sz="24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Impromptu speaking is speaking without advance preparation.</a:t>
            </a:r>
          </a:p>
          <a:p>
            <a:r>
              <a:rPr lang="en-US"/>
              <a:t>People engage in impromptu speaking whenever they are unexpectedly called upon to express themselves in words.</a:t>
            </a:r>
          </a:p>
          <a:p>
            <a:r>
              <a:rPr lang="en-US"/>
              <a:t>What are some examples?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1295135"/>
          </a:xfrm>
        </p:spPr>
        <p:txBody>
          <a:bodyPr>
            <a:normAutofit fontScale="90000"/>
          </a:bodyPr>
          <a:lstStyle/>
          <a:p>
            <a:r>
              <a:rPr sz="3600" dirty="0" smtClean="0"/>
              <a:t>14</a:t>
            </a:r>
            <a:r>
              <a:rPr lang="en-US" sz="3600" dirty="0" smtClean="0"/>
              <a:t>) Why </a:t>
            </a:r>
            <a:r>
              <a:rPr lang="en-US" sz="3600" dirty="0"/>
              <a:t>is speaking from memory only appropriate on rare occasions?  Explain your answer</a:t>
            </a:r>
            <a:r>
              <a:rPr lang="en-US" sz="3600" dirty="0" smtClean="0"/>
              <a:t>.</a:t>
            </a:r>
            <a:endParaRPr lang="en-US" sz="2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3581136"/>
          </a:xfrm>
        </p:spPr>
        <p:txBody>
          <a:bodyPr>
            <a:normAutofit fontScale="92500"/>
          </a:bodyPr>
          <a:lstStyle/>
          <a:p>
            <a:pPr marL="609600" indent="-609600">
              <a:lnSpc>
                <a:spcPct val="90000"/>
              </a:lnSpc>
            </a:pPr>
            <a:r>
              <a:rPr lang="en-US" sz="2800" dirty="0"/>
              <a:t>Speaking from memory entails preparing and memorizing a written text.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While memorization does allow the speaker to interact directly with the audience, without notes or a manuscript, the process of memorization can be time consuming.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The process of memorization can make the final delivery mechanical.</a:t>
            </a:r>
          </a:p>
          <a:p>
            <a:pPr marL="609600" indent="-609600">
              <a:lnSpc>
                <a:spcPct val="90000"/>
              </a:lnSpc>
            </a:pPr>
            <a:r>
              <a:rPr lang="en-US" sz="2800" dirty="0"/>
              <a:t>Memorization is most appropriate for brief speeches.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000"/>
            <a:ext cx="8229600" cy="2032000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/>
              <a:t>1) </a:t>
            </a:r>
            <a:r>
              <a:rPr lang="en-US" sz="4000" dirty="0"/>
              <a:t>What are coordinate ideas? Give an example to illustrate your definition.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2500"/>
            <a:ext cx="8229600" cy="28575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Coordinate ideas: ideas that have equal value in a speech.</a:t>
            </a:r>
          </a:p>
          <a:p>
            <a:r>
              <a:rPr lang="en-US" sz="3600" dirty="0" smtClean="0"/>
              <a:t>What examples can you think of?</a:t>
            </a:r>
            <a:endParaRPr 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199363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2) What </a:t>
            </a:r>
            <a:r>
              <a:rPr lang="en-US" sz="4800" dirty="0"/>
              <a:t>is the purpose of a speaking outline and what may it include? </a:t>
            </a:r>
            <a:endParaRPr lang="en-US" sz="36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136"/>
          </a:xfrm>
        </p:spPr>
        <p:txBody>
          <a:bodyPr>
            <a:normAutofit/>
          </a:bodyPr>
          <a:lstStyle/>
          <a:p>
            <a:r>
              <a:rPr lang="en-US" sz="4400" dirty="0"/>
              <a:t>Speaking outline: a brief outline for the speaker’s </a:t>
            </a:r>
            <a:r>
              <a:rPr lang="en-US" sz="4400"/>
              <a:t>use </a:t>
            </a:r>
            <a:r>
              <a:rPr lang="en-US" sz="4400" smtClean="0"/>
              <a:t>alone, </a:t>
            </a:r>
            <a:r>
              <a:rPr lang="en-US" sz="4400" dirty="0"/>
              <a:t>containing source citations and delivery prompts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8229600" cy="16510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3) What </a:t>
            </a:r>
            <a:r>
              <a:rPr lang="en-US" sz="4800" dirty="0"/>
              <a:t>is a working outline and what purpose does it serve?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175000"/>
          </a:xfrm>
        </p:spPr>
        <p:txBody>
          <a:bodyPr>
            <a:normAutofit/>
          </a:bodyPr>
          <a:lstStyle/>
          <a:p>
            <a:r>
              <a:rPr lang="en-US" sz="4400" dirty="0"/>
              <a:t>Working outline: an informal, initial outline recording a speaker’s process of narrowing, focusing, and balancing a topic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173963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4) What </a:t>
            </a:r>
            <a:r>
              <a:rPr lang="en-US" sz="4800" dirty="0"/>
              <a:t>is a formal outline?  Explain what should be included in this outline.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22500"/>
            <a:ext cx="8229600" cy="2882636"/>
          </a:xfrm>
        </p:spPr>
        <p:txBody>
          <a:bodyPr>
            <a:normAutofit/>
          </a:bodyPr>
          <a:lstStyle/>
          <a:p>
            <a:r>
              <a:rPr lang="en-US" sz="4400" dirty="0"/>
              <a:t>Formal outline: a complete sentence outline written in sufficient detail that a person other than the speaker could understand it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4000"/>
            <a:ext cx="8229600" cy="2413000"/>
          </a:xfrm>
        </p:spPr>
        <p:txBody>
          <a:bodyPr>
            <a:noAutofit/>
          </a:bodyPr>
          <a:lstStyle/>
          <a:p>
            <a:r>
              <a:rPr lang="en-US" sz="4400" dirty="0" smtClean="0"/>
              <a:t>5) What </a:t>
            </a:r>
            <a:r>
              <a:rPr lang="en-US" sz="4400" dirty="0"/>
              <a:t>are two possible outline forms?  Why should they be kept distinct from one another (except for in the speaker’s outline)?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94000"/>
            <a:ext cx="8229600" cy="2311136"/>
          </a:xfrm>
        </p:spPr>
        <p:txBody>
          <a:bodyPr>
            <a:noAutofit/>
          </a:bodyPr>
          <a:lstStyle/>
          <a:p>
            <a:r>
              <a:rPr lang="en-US" sz="3200" dirty="0"/>
              <a:t>Phrase outline: uses phrases or key words</a:t>
            </a:r>
          </a:p>
          <a:p>
            <a:r>
              <a:rPr lang="en-US" sz="3200" dirty="0"/>
              <a:t>Sentence outline: uses complete sentences</a:t>
            </a:r>
          </a:p>
          <a:p>
            <a:r>
              <a:rPr lang="en-US" sz="3200" dirty="0"/>
              <a:t>Mixing the two is confusing and inconsistent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1866635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6) What </a:t>
            </a:r>
            <a:r>
              <a:rPr lang="en-US" sz="4800" dirty="0"/>
              <a:t>are subordinate ideas?  Can they be coordinate to each other?  Explain.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22500"/>
            <a:ext cx="8229600" cy="2882636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Subordinate ideas: ideas that support more general or more important points in a speech</a:t>
            </a:r>
          </a:p>
          <a:p>
            <a:r>
              <a:rPr lang="en-US" sz="3600" dirty="0"/>
              <a:t>They can be coordinate to each other if they are equally important.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2565135"/>
          </a:xfrm>
        </p:spPr>
        <p:txBody>
          <a:bodyPr>
            <a:normAutofit/>
          </a:bodyPr>
          <a:lstStyle/>
          <a:p>
            <a:r>
              <a:rPr lang="en-US" dirty="0" smtClean="0"/>
              <a:t>7) What </a:t>
            </a:r>
            <a:r>
              <a:rPr lang="en-US" dirty="0"/>
              <a:t>are the five purposes of outlining?  Describe each one thoroughly, and explain why each is important.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048000"/>
            <a:ext cx="8229600" cy="2057136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Tests the scope of the speaker’s content</a:t>
            </a:r>
          </a:p>
          <a:p>
            <a:r>
              <a:rPr lang="en-US" sz="2800" dirty="0"/>
              <a:t>Tests the logical relations among parts of the speech</a:t>
            </a:r>
          </a:p>
          <a:p>
            <a:r>
              <a:rPr lang="en-US" sz="2800" dirty="0"/>
              <a:t>Tests the relevance of supporting ideas</a:t>
            </a:r>
          </a:p>
          <a:p>
            <a:r>
              <a:rPr lang="en-US" sz="2800" dirty="0"/>
              <a:t>Checks the balance or proportion of the speech</a:t>
            </a:r>
          </a:p>
          <a:p>
            <a:r>
              <a:rPr lang="en-US" sz="2800" dirty="0"/>
              <a:t>Serves as notes during the delivery of the speech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865"/>
            <a:ext cx="8229600" cy="209523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8) What </a:t>
            </a:r>
            <a:r>
              <a:rPr lang="en-US" sz="3200" dirty="0"/>
              <a:t>traditional principles or rules help simplify outlining?  Describe the five discussed in Chapter 11.  How do these guidelines help make outlining less difficult?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24100"/>
            <a:ext cx="8229600" cy="278103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Each letter or number should represent only one idea.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Coordinate and subordinate points should be represented by a consistent system of numbers and letters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If any point has </a:t>
            </a:r>
            <a:r>
              <a:rPr lang="en-US" sz="2400" dirty="0" err="1"/>
              <a:t>subpoints</a:t>
            </a:r>
            <a:r>
              <a:rPr lang="en-US" sz="2400" dirty="0"/>
              <a:t> under it, there must be at least two </a:t>
            </a:r>
            <a:r>
              <a:rPr lang="en-US" sz="2400" dirty="0" err="1"/>
              <a:t>subpoints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Each symbol in a sentence outline should introduce a complete sentence.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Coordinate points throughout the outline should have parallel grammatical construction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tal rib">
  <a:themeElements>
    <a:clrScheme name="horizontal rib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horizontal rib">
      <a:majorFont>
        <a:latin typeface="Handage 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ontal rib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ontal rib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ontal rib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atch">
  <a:themeElements>
    <a:clrScheme name="NewsPrin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03030" mc:Ignorable=""/>
      </a:dk2>
      <a:lt2>
        <a:srgbClr xmlns:mc="http://schemas.openxmlformats.org/markup-compatibility/2006" xmlns:a14="http://schemas.microsoft.com/office/drawing/2010/main" val="DEDEE0" mc:Ignorable=""/>
      </a:lt2>
      <a:accent1>
        <a:srgbClr xmlns:mc="http://schemas.openxmlformats.org/markup-compatibility/2006" xmlns:a14="http://schemas.microsoft.com/office/drawing/2010/main" val="AD0101" mc:Ignorable=""/>
      </a:accent1>
      <a:accent2>
        <a:srgbClr xmlns:mc="http://schemas.openxmlformats.org/markup-compatibility/2006" xmlns:a14="http://schemas.microsoft.com/office/drawing/2010/main" val="726056" mc:Ignorable=""/>
      </a:accent2>
      <a:accent3>
        <a:srgbClr xmlns:mc="http://schemas.openxmlformats.org/markup-compatibility/2006" xmlns:a14="http://schemas.microsoft.com/office/drawing/2010/main" val="AC956E" mc:Ignorable=""/>
      </a:accent3>
      <a:accent4>
        <a:srgbClr xmlns:mc="http://schemas.openxmlformats.org/markup-compatibility/2006" xmlns:a14="http://schemas.microsoft.com/office/drawing/2010/main" val="808DA9" mc:Ignorable=""/>
      </a:accent4>
      <a:accent5>
        <a:srgbClr xmlns:mc="http://schemas.openxmlformats.org/markup-compatibility/2006" xmlns:a14="http://schemas.microsoft.com/office/drawing/2010/main" val="424E5B" mc:Ignorable=""/>
      </a:accent5>
      <a:accent6>
        <a:srgbClr xmlns:mc="http://schemas.openxmlformats.org/markup-compatibility/2006" xmlns:a14="http://schemas.microsoft.com/office/drawing/2010/main" val="730E00" mc:Ignorable=""/>
      </a:accent6>
      <a:hlink>
        <a:srgbClr xmlns:mc="http://schemas.openxmlformats.org/markup-compatibility/2006" xmlns:a14="http://schemas.microsoft.com/office/drawing/2010/main" val="D26900" mc:Ignorable=""/>
      </a:hlink>
      <a:folHlink>
        <a:srgbClr xmlns:mc="http://schemas.openxmlformats.org/markup-compatibility/2006" xmlns:a14="http://schemas.microsoft.com/office/drawing/2010/main" val="D89243" mc:Ignorable="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xmlns:mc="http://schemas.openxmlformats.org/markup-compatibility/2006" xmlns:a14="http://schemas.microsoft.com/office/drawing/2010/main" val="000000" mc:Ignorable="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66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6699" mc:Ignorable=""/>
      </a:accent2>
      <a:accent3>
        <a:srgbClr xmlns:mc="http://schemas.openxmlformats.org/markup-compatibility/2006" xmlns:a14="http://schemas.microsoft.com/office/drawing/2010/main" val="FFCAB8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5C8A" mc:Ignorable=""/>
      </a:accent6>
      <a:hlink>
        <a:srgbClr xmlns:mc="http://schemas.openxmlformats.org/markup-compatibility/2006" xmlns:a14="http://schemas.microsoft.com/office/drawing/2010/main" val="CC00CC" mc:Ignorable=""/>
      </a:hlink>
      <a:folHlink>
        <a:srgbClr xmlns:mc="http://schemas.openxmlformats.org/markup-compatibility/2006" xmlns:a14="http://schemas.microsoft.com/office/drawing/2010/main" val="FFCC00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2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9CCFF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CC0066" mc:Ignorable=""/>
      </a:accent1>
      <a:accent2>
        <a:srgbClr xmlns:mc="http://schemas.openxmlformats.org/markup-compatibility/2006" xmlns:a14="http://schemas.microsoft.com/office/drawing/2010/main" val="3366FF" mc:Ignorable=""/>
      </a:accent2>
      <a:accent3>
        <a:srgbClr xmlns:mc="http://schemas.openxmlformats.org/markup-compatibility/2006" xmlns:a14="http://schemas.microsoft.com/office/drawing/2010/main" val="CAE2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E2AAB8" mc:Ignorable=""/>
      </a:accent5>
      <a:accent6>
        <a:srgbClr xmlns:mc="http://schemas.openxmlformats.org/markup-compatibility/2006" xmlns:a14="http://schemas.microsoft.com/office/drawing/2010/main" val="2D5CE7" mc:Ignorable=""/>
      </a:accent6>
      <a:hlink>
        <a:srgbClr xmlns:mc="http://schemas.openxmlformats.org/markup-compatibility/2006" xmlns:a14="http://schemas.microsoft.com/office/drawing/2010/main" val="FF0000" mc:Ignorable=""/>
      </a:hlink>
      <a:folHlink>
        <a:srgbClr xmlns:mc="http://schemas.openxmlformats.org/markup-compatibility/2006" xmlns:a14="http://schemas.microsoft.com/office/drawing/2010/main" val="FFFF00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037</Template>
  <TotalTime>395</TotalTime>
  <Words>821</Words>
  <Application>Microsoft Office PowerPoint</Application>
  <PresentationFormat>On-screen Show (16:10)</PresentationFormat>
  <Paragraphs>74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horizontal rib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Thatch</vt:lpstr>
      <vt:lpstr>Chapters 11 and 13 Review</vt:lpstr>
      <vt:lpstr>1) What are coordinate ideas? Give an example to illustrate your definition. </vt:lpstr>
      <vt:lpstr>2) What is the purpose of a speaking outline and what may it include? </vt:lpstr>
      <vt:lpstr>3) What is a working outline and what purpose does it serve? </vt:lpstr>
      <vt:lpstr>4) What is a formal outline?  Explain what should be included in this outline.</vt:lpstr>
      <vt:lpstr>5) What are two possible outline forms?  Why should they be kept distinct from one another (except for in the speaker’s outline)?</vt:lpstr>
      <vt:lpstr>6) What are subordinate ideas?  Can they be coordinate to each other?  Explain.</vt:lpstr>
      <vt:lpstr>7) What are the five purposes of outlining?  Describe each one thoroughly, and explain why each is important.</vt:lpstr>
      <vt:lpstr>8) What traditional principles or rules help simplify outlining?  Describe the five discussed in Chapter 11.  How do these guidelines help make outlining less difficult? </vt:lpstr>
      <vt:lpstr>9) Describe the benefits of speaking extemporaneously.  What must you do to make this an effective delivery method?</vt:lpstr>
      <vt:lpstr>10) Explain the benefits and problems associated with speaking from a manuscript.</vt:lpstr>
      <vt:lpstr>11) Explain the four principles of non-verbal communication.</vt:lpstr>
      <vt:lpstr>12) What is delivery?  How does it affect your speech’s message?  Give examples to illustrate your answer.</vt:lpstr>
      <vt:lpstr>13) What is impromptu speaking?  In what situations do people engage in it?</vt:lpstr>
      <vt:lpstr>14) Why is speaking from memory only appropriate on rare occasions?  Explain your answer.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 Review</dc:title>
  <dc:creator>nuhs</dc:creator>
  <cp:lastModifiedBy>Ameena</cp:lastModifiedBy>
  <cp:revision>18</cp:revision>
  <cp:lastPrinted>2010-05-24T18:54:05Z</cp:lastPrinted>
  <dcterms:created xsi:type="dcterms:W3CDTF">2008-02-25T17:43:27Z</dcterms:created>
  <dcterms:modified xsi:type="dcterms:W3CDTF">2010-05-24T18:54:23Z</dcterms:modified>
</cp:coreProperties>
</file>